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0" r:id="rId1"/>
  </p:sldMasterIdLst>
  <p:notesMasterIdLst>
    <p:notesMasterId r:id="rId12"/>
  </p:notesMasterIdLst>
  <p:sldIdLst>
    <p:sldId id="263" r:id="rId2"/>
    <p:sldId id="257" r:id="rId3"/>
    <p:sldId id="278" r:id="rId4"/>
    <p:sldId id="276" r:id="rId5"/>
    <p:sldId id="275" r:id="rId6"/>
    <p:sldId id="273" r:id="rId7"/>
    <p:sldId id="277" r:id="rId8"/>
    <p:sldId id="269" r:id="rId9"/>
    <p:sldId id="270" r:id="rId10"/>
    <p:sldId id="268" r:id="rId11"/>
  </p:sldIdLst>
  <p:sldSz cx="24384000" cy="13716000"/>
  <p:notesSz cx="6858000" cy="9144000"/>
  <p:defaultTextStyle>
    <a:defPPr marL="0" marR="0" indent="0" algn="l" defTabSz="91438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59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19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78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38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297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57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16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76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3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 snapToGrid="0">
      <p:cViewPr varScale="1">
        <p:scale>
          <a:sx n="42" d="100"/>
          <a:sy n="42" d="100"/>
        </p:scale>
        <p:origin x="619" y="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4936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9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9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8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8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7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7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6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6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04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68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92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741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5/10/2021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4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9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6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73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8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3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547" indent="0">
              <a:buNone/>
              <a:defRPr sz="6700"/>
            </a:lvl2pPr>
            <a:lvl3pPr marL="2177095" indent="0">
              <a:buNone/>
              <a:defRPr sz="5700"/>
            </a:lvl3pPr>
            <a:lvl4pPr marL="3265642" indent="0">
              <a:buNone/>
              <a:defRPr sz="4800"/>
            </a:lvl4pPr>
            <a:lvl5pPr marL="4354190" indent="0">
              <a:buNone/>
              <a:defRPr sz="4800"/>
            </a:lvl5pPr>
            <a:lvl6pPr marL="5442737" indent="0">
              <a:buNone/>
              <a:defRPr sz="4800"/>
            </a:lvl6pPr>
            <a:lvl7pPr marL="6531285" indent="0">
              <a:buNone/>
              <a:defRPr sz="4800"/>
            </a:lvl7pPr>
            <a:lvl8pPr marL="7619832" indent="0">
              <a:buNone/>
              <a:defRPr sz="4800"/>
            </a:lvl8pPr>
            <a:lvl9pPr marL="8708380" indent="0">
              <a:buNone/>
              <a:defRPr sz="48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5/10/2021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709" tIns="108855" rIns="217709" bIns="1088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217709" tIns="108855" rIns="217709" bIns="1088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5/10/2021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2177095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11" indent="-816411" algn="l" defTabSz="217709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890" indent="-680342" algn="l" defTabSz="2177095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6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916" indent="-544274" algn="l" defTabSz="217709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464" indent="-544274" algn="l" defTabSz="217709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11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plusmedia.com/cxotv/CIOawards2020/" TargetMode="External"/><Relationship Id="rId5" Type="http://schemas.openxmlformats.org/officeDocument/2006/relationships/hyperlink" Target="http://www.cdosummit.cxotv.news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4160920"/>
          </a:xfrm>
          <a:prstGeom prst="rect">
            <a:avLst/>
          </a:prstGeom>
        </p:spPr>
      </p:pic>
      <p:sp>
        <p:nvSpPr>
          <p:cNvPr id="20" name="brought to you by &gt;&gt;&gt;"/>
          <p:cNvSpPr txBox="1"/>
          <p:nvPr/>
        </p:nvSpPr>
        <p:spPr>
          <a:xfrm>
            <a:off x="330309" y="193570"/>
            <a:ext cx="1984516" cy="5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algn="l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Powered by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3" y="889840"/>
            <a:ext cx="1505167" cy="10621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0" y="796593"/>
            <a:ext cx="2800140" cy="82269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583324" y="1324273"/>
            <a:ext cx="13217352" cy="8706896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09" y="1619286"/>
            <a:ext cx="10836532" cy="69845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046705" y="10363398"/>
            <a:ext cx="6191619" cy="6489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845394" y="10364727"/>
            <a:ext cx="45942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Sponsorship Dossier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object 39"/>
          <p:cNvSpPr txBox="1"/>
          <p:nvPr/>
        </p:nvSpPr>
        <p:spPr>
          <a:xfrm>
            <a:off x="6662058" y="9061424"/>
            <a:ext cx="11059886" cy="84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defTabSz="914380">
              <a:spcBef>
                <a:spcPts val="100"/>
              </a:spcBef>
              <a:defRPr sz="2800" spc="-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500" dirty="0" smtClean="0">
                <a:solidFill>
                  <a:schemeClr val="tx1"/>
                </a:solidFill>
                <a:latin typeface="+mj-lt"/>
              </a:rPr>
              <a:t>18</a:t>
            </a:r>
            <a:r>
              <a:rPr lang="en-US" sz="45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4500" dirty="0" smtClean="0">
                <a:solidFill>
                  <a:schemeClr val="tx1"/>
                </a:solidFill>
                <a:latin typeface="+mj-lt"/>
              </a:rPr>
              <a:t> – 19</a:t>
            </a:r>
            <a:r>
              <a:rPr lang="en-US" sz="45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4500" dirty="0" smtClean="0">
                <a:solidFill>
                  <a:schemeClr val="tx1"/>
                </a:solidFill>
                <a:latin typeface="+mj-lt"/>
              </a:rPr>
              <a:t>  August 2</a:t>
            </a:r>
            <a:r>
              <a:rPr sz="4500" dirty="0" smtClean="0">
                <a:solidFill>
                  <a:schemeClr val="tx1"/>
                </a:solidFill>
                <a:latin typeface="+mj-lt"/>
              </a:rPr>
              <a:t>0</a:t>
            </a:r>
            <a:r>
              <a:rPr lang="en-US" sz="4500" dirty="0" smtClean="0">
                <a:solidFill>
                  <a:schemeClr val="tx1"/>
                </a:solidFill>
                <a:latin typeface="+mj-lt"/>
              </a:rPr>
              <a:t>21</a:t>
            </a:r>
            <a:endParaRPr sz="4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brought to you by &gt;&gt;&gt;"/>
          <p:cNvSpPr txBox="1"/>
          <p:nvPr/>
        </p:nvSpPr>
        <p:spPr>
          <a:xfrm>
            <a:off x="21150569" y="228163"/>
            <a:ext cx="2828035" cy="5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>
              <a:defRPr sz="26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IN" dirty="0" smtClean="0">
                <a:solidFill>
                  <a:schemeClr val="bg1"/>
                </a:solidFill>
                <a:latin typeface="Calibri" pitchFamily="34" charset="0"/>
              </a:rPr>
              <a:t>Organised by</a:t>
            </a:r>
            <a:endParaRPr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6" y="31791"/>
            <a:ext cx="24384000" cy="1371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" y="590428"/>
            <a:ext cx="1936392" cy="1366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Phone: 91-011-26237405  |  91-011-41625763  |  91-011-41620042"/>
          <p:cNvSpPr txBox="1"/>
          <p:nvPr/>
        </p:nvSpPr>
        <p:spPr>
          <a:xfrm>
            <a:off x="4512031" y="13198246"/>
            <a:ext cx="12900517" cy="36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71600">
              <a:lnSpc>
                <a:spcPct val="90000"/>
              </a:lnSpc>
              <a:spcBef>
                <a:spcPts val="1400"/>
              </a:spcBef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2072145"/>
            <a:ext cx="24384000" cy="1643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70A Techplus Media House Sant Nagar East of Kailash New Delhi -110065 India"/>
          <p:cNvSpPr txBox="1"/>
          <p:nvPr/>
        </p:nvSpPr>
        <p:spPr>
          <a:xfrm>
            <a:off x="10883351" y="12614211"/>
            <a:ext cx="102654" cy="5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26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endParaRPr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www.cdosummit.cxotv.news"/>
          <p:cNvSpPr/>
          <p:nvPr/>
        </p:nvSpPr>
        <p:spPr>
          <a:xfrm>
            <a:off x="5016529" y="12333671"/>
            <a:ext cx="14786650" cy="116642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  <a:hlinkClick r:id="rId5"/>
              </a:defRPr>
            </a:lvl1pPr>
          </a:lstStyle>
          <a:p>
            <a:pPr>
              <a:defRPr u="none"/>
            </a:pPr>
            <a:r>
              <a:rPr lang="en-US" sz="5500" dirty="0">
                <a:solidFill>
                  <a:schemeClr val="bg1">
                    <a:lumMod val="95000"/>
                  </a:schemeClr>
                </a:solidFill>
                <a:hlinkClick r:id="rId6"/>
              </a:rPr>
              <a:t>https://techplusmedia.com/cxotv/CIOawards2020/</a:t>
            </a:r>
            <a:endParaRPr sz="5500" dirty="0">
              <a:solidFill>
                <a:schemeClr val="bg1">
                  <a:lumMod val="95000"/>
                </a:schemeClr>
              </a:solidFill>
              <a:hlinkClick r:id="rId5"/>
            </a:endParaRPr>
          </a:p>
        </p:txBody>
      </p:sp>
      <p:sp>
        <p:nvSpPr>
          <p:cNvPr id="20" name="Techplus Media Private Limited"/>
          <p:cNvSpPr txBox="1"/>
          <p:nvPr/>
        </p:nvSpPr>
        <p:spPr>
          <a:xfrm>
            <a:off x="5016529" y="12072144"/>
            <a:ext cx="12900517" cy="49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71600">
              <a:lnSpc>
                <a:spcPct val="90000"/>
              </a:lnSpc>
              <a:spcBef>
                <a:spcPts val="1400"/>
              </a:spcBef>
              <a:defRPr sz="3600">
                <a:solidFill>
                  <a:srgbClr val="00367E"/>
                </a:solidFill>
              </a:defRPr>
            </a:lvl1pPr>
          </a:lstStyle>
          <a:p>
            <a:endParaRPr u="sng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491733" y="807491"/>
            <a:ext cx="4945120" cy="145290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62128" y="5812972"/>
            <a:ext cx="2420798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dirty="0" smtClean="0">
                <a:solidFill>
                  <a:schemeClr val="bg1"/>
                </a:solidFill>
              </a:rPr>
              <a:t>THANKS YOU</a:t>
            </a:r>
            <a:endParaRPr lang="en-US" sz="9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" y="0"/>
            <a:ext cx="24384000" cy="13716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781364" y="2534941"/>
            <a:ext cx="22054457" cy="9518626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bject 37"/>
          <p:cNvSpPr/>
          <p:nvPr/>
        </p:nvSpPr>
        <p:spPr>
          <a:xfrm>
            <a:off x="14234347" y="178670"/>
            <a:ext cx="1373515" cy="823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939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object 7"/>
          <p:cNvSpPr/>
          <p:nvPr/>
        </p:nvSpPr>
        <p:spPr>
          <a:xfrm>
            <a:off x="14289034" y="954601"/>
            <a:ext cx="6679104" cy="1305116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Event Overview"/>
          <p:cNvSpPr txBox="1"/>
          <p:nvPr/>
        </p:nvSpPr>
        <p:spPr>
          <a:xfrm>
            <a:off x="14307292" y="1115678"/>
            <a:ext cx="6660846" cy="841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>
              <a:defRPr sz="4500" b="0">
                <a:solidFill>
                  <a:srgbClr val="FFFFFF"/>
                </a:solidFill>
              </a:defRPr>
            </a:lvl1pPr>
          </a:lstStyle>
          <a:p>
            <a:r>
              <a:rPr lang="en-IN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Adapt. Innovate. Win 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4109127" y="3390761"/>
            <a:ext cx="17398930" cy="879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>
              <a:lnSpc>
                <a:spcPct val="115000"/>
              </a:lnSpc>
            </a:pPr>
            <a:endParaRPr lang="en-IN" sz="3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3200" i="1" dirty="0" smtClean="0"/>
              <a:t>#</a:t>
            </a:r>
            <a:r>
              <a:rPr lang="en-IN" sz="3200" i="1" dirty="0" err="1" smtClean="0"/>
              <a:t>TechLeadership</a:t>
            </a:r>
            <a:r>
              <a:rPr lang="en-IN" sz="3200" i="1" dirty="0" smtClean="0"/>
              <a:t> in the New Normal</a:t>
            </a:r>
            <a:r>
              <a:rPr lang="en-IN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b="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b="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4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High-Impact, Invitation-only Exclusive Platform for CXOs driving Digital Transformation and Business Resilience Transformation</a:t>
            </a:r>
            <a:r>
              <a:rPr lang="en-IN" sz="3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" y="590428"/>
            <a:ext cx="1936392" cy="13665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36" y="2837726"/>
            <a:ext cx="7658096" cy="4935899"/>
          </a:xfrm>
          <a:prstGeom prst="rect">
            <a:avLst/>
          </a:prstGeom>
        </p:spPr>
      </p:pic>
      <p:pic>
        <p:nvPicPr>
          <p:cNvPr id="29" name="Picture 7" descr="Picture 7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0934592" y="12521808"/>
            <a:ext cx="2220285" cy="652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1" name="object 37"/>
          <p:cNvSpPr/>
          <p:nvPr/>
        </p:nvSpPr>
        <p:spPr>
          <a:xfrm>
            <a:off x="14234347" y="178670"/>
            <a:ext cx="1373515" cy="823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939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object 7"/>
          <p:cNvSpPr/>
          <p:nvPr/>
        </p:nvSpPr>
        <p:spPr>
          <a:xfrm>
            <a:off x="14289034" y="954601"/>
            <a:ext cx="6679104" cy="1305116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" name="Rounded Rectangle 26"/>
          <p:cNvSpPr/>
          <p:nvPr/>
        </p:nvSpPr>
        <p:spPr>
          <a:xfrm>
            <a:off x="1480457" y="2259717"/>
            <a:ext cx="22054457" cy="9518626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" y="590428"/>
            <a:ext cx="1936392" cy="1366504"/>
          </a:xfrm>
          <a:prstGeom prst="rect">
            <a:avLst/>
          </a:prstGeom>
        </p:spPr>
      </p:pic>
      <p:sp>
        <p:nvSpPr>
          <p:cNvPr id="181" name="Event Overview"/>
          <p:cNvSpPr txBox="1"/>
          <p:nvPr/>
        </p:nvSpPr>
        <p:spPr>
          <a:xfrm>
            <a:off x="14307292" y="1159222"/>
            <a:ext cx="6660846" cy="841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>
              <a:defRPr sz="4500" b="0">
                <a:solidFill>
                  <a:srgbClr val="FFFFFF"/>
                </a:solidFill>
              </a:defRPr>
            </a:lvl1pPr>
          </a:lstStyle>
          <a:p>
            <a:r>
              <a:rPr lang="en-IN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Adapt. Innovate. Win 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0934592" y="12521808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3179406" y="2137002"/>
            <a:ext cx="17398930" cy="993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3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i="1" dirty="0" smtClean="0"/>
          </a:p>
          <a:p>
            <a:pPr>
              <a:lnSpc>
                <a:spcPct val="115000"/>
              </a:lnSpc>
            </a:pPr>
            <a:r>
              <a:rPr lang="en-IN" sz="3200" i="1" dirty="0" smtClean="0"/>
              <a:t>Why is it Irresistible?</a:t>
            </a:r>
            <a:endParaRPr lang="en-US" sz="3200" i="1" dirty="0" smtClean="0"/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IN" sz="3400" b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4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 </a:t>
            </a:r>
            <a:r>
              <a:rPr lang="en-IN" sz="3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 with over </a:t>
            </a:r>
            <a:r>
              <a:rPr lang="en-IN" sz="34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5000 core IT decision-makers </a:t>
            </a:r>
            <a:r>
              <a:rPr lang="en-IN" sz="3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influencers </a:t>
            </a:r>
            <a:endParaRPr lang="en-US" sz="34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Congregation of CXOs who have led technological innovations and transformation initiatives</a:t>
            </a:r>
            <a:endParaRPr lang="en-US" sz="34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for client testimony for IT Vendors/OEMs to help them drive customer experience</a:t>
            </a:r>
            <a:endParaRPr lang="en-US" sz="34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4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Largest knowledge-sharing </a:t>
            </a:r>
            <a:r>
              <a:rPr lang="en-IN" sz="3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platform for industry leaders and peers</a:t>
            </a:r>
            <a:endParaRPr lang="en-US" sz="34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Opportunity to position customer case study for Innovation Awards and Hall of Fame</a:t>
            </a:r>
            <a:endParaRPr lang="en-US" sz="34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405" y="2801332"/>
            <a:ext cx="5935191" cy="38254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object 37"/>
          <p:cNvSpPr/>
          <p:nvPr/>
        </p:nvSpPr>
        <p:spPr>
          <a:xfrm>
            <a:off x="14234347" y="178670"/>
            <a:ext cx="1373515" cy="823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939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8" name="Rounded Rectangle 47"/>
          <p:cNvSpPr/>
          <p:nvPr/>
        </p:nvSpPr>
        <p:spPr>
          <a:xfrm>
            <a:off x="1371600" y="2467730"/>
            <a:ext cx="22054457" cy="9518626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ject 7"/>
          <p:cNvSpPr/>
          <p:nvPr/>
        </p:nvSpPr>
        <p:spPr>
          <a:xfrm>
            <a:off x="14289034" y="954601"/>
            <a:ext cx="6679104" cy="1305116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" y="590428"/>
            <a:ext cx="1936392" cy="1366504"/>
          </a:xfrm>
          <a:prstGeom prst="rect">
            <a:avLst/>
          </a:prstGeom>
        </p:spPr>
      </p:pic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8558813" y="4442116"/>
            <a:ext cx="102657" cy="6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9" name="Why should you attend?"/>
          <p:cNvSpPr txBox="1"/>
          <p:nvPr/>
        </p:nvSpPr>
        <p:spPr>
          <a:xfrm>
            <a:off x="4127253" y="2467730"/>
            <a:ext cx="735776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dirty="0" smtClean="0"/>
              <a:t>Key Focus Areas</a:t>
            </a:r>
            <a:endParaRPr dirty="0"/>
          </a:p>
        </p:txBody>
      </p:sp>
      <p:sp>
        <p:nvSpPr>
          <p:cNvPr id="38" name="Event Overview"/>
          <p:cNvSpPr txBox="1"/>
          <p:nvPr/>
        </p:nvSpPr>
        <p:spPr>
          <a:xfrm>
            <a:off x="14812639" y="1200861"/>
            <a:ext cx="4610235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500" b="0">
                <a:solidFill>
                  <a:srgbClr val="FFFFFF"/>
                </a:solidFill>
              </a:defRPr>
            </a:lvl1pPr>
          </a:lstStyle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Summit Highlights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278" y="2726660"/>
            <a:ext cx="4311629" cy="277898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54019" y="3815466"/>
            <a:ext cx="17348195" cy="7930233"/>
            <a:chOff x="1954019" y="3815466"/>
            <a:chExt cx="17348195" cy="79302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128" y="4922333"/>
              <a:ext cx="16408511" cy="5404831"/>
            </a:xfrm>
            <a:prstGeom prst="rect">
              <a:avLst/>
            </a:prstGeom>
          </p:spPr>
        </p:pic>
        <p:grpSp>
          <p:nvGrpSpPr>
            <p:cNvPr id="40" name="Group"/>
            <p:cNvGrpSpPr/>
            <p:nvPr/>
          </p:nvGrpSpPr>
          <p:grpSpPr>
            <a:xfrm>
              <a:off x="1954019" y="3815466"/>
              <a:ext cx="11180650" cy="7930233"/>
              <a:chOff x="-3318343" y="-2183849"/>
              <a:chExt cx="15625920" cy="11189108"/>
            </a:xfrm>
          </p:grpSpPr>
          <p:sp>
            <p:nvSpPr>
              <p:cNvPr id="41" name="Hear ideas from Expert speakers to identify the challenges, create a digital strategy and incubate solutions"/>
              <p:cNvSpPr txBox="1"/>
              <p:nvPr/>
            </p:nvSpPr>
            <p:spPr>
              <a:xfrm>
                <a:off x="-3318343" y="6888840"/>
                <a:ext cx="4417328" cy="1894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algn="l">
                  <a:buFont typeface="Symbol"/>
                  <a:tabLst>
                    <a:tab pos="685800" algn="l"/>
                  </a:tabLst>
                  <a:defRPr sz="2500" b="0"/>
                </a:lvl1pPr>
              </a:lstStyle>
              <a:p>
                <a:pPr algn="ctr">
                  <a:tabLst/>
                </a:pPr>
                <a:r>
                  <a:rPr lang="en-IN" sz="3100" b="1" dirty="0" smtClean="0"/>
                  <a:t>Future of Work – Employee Experience</a:t>
                </a:r>
              </a:p>
            </p:txBody>
          </p:sp>
          <p:sp>
            <p:nvSpPr>
              <p:cNvPr id="43" name="Attend exclusive interactive sessions with opportunities to interface with industry leaders"/>
              <p:cNvSpPr txBox="1"/>
              <p:nvPr/>
            </p:nvSpPr>
            <p:spPr>
              <a:xfrm>
                <a:off x="-306893" y="-2183849"/>
                <a:ext cx="3992350" cy="14765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algn="l">
                  <a:buFont typeface="Symbol"/>
                  <a:tabLst>
                    <a:tab pos="685800" algn="l"/>
                  </a:tabLst>
                  <a:defRPr sz="2500" b="0"/>
                </a:lvl1pPr>
              </a:lstStyle>
              <a:p>
                <a:pPr lvl="0" algn="ctr">
                  <a:tabLst/>
                </a:pPr>
                <a:r>
                  <a:rPr lang="en-IN" sz="3100" b="1" dirty="0" smtClean="0"/>
                  <a:t>CXO Tech Priorities</a:t>
                </a:r>
              </a:p>
              <a:p>
                <a:endParaRPr dirty="0"/>
              </a:p>
            </p:txBody>
          </p:sp>
          <p:sp>
            <p:nvSpPr>
              <p:cNvPr id="44" name="Expand your knowledge, as Pioneers, Gurus, Experts and solution providers share their latest research and findings"/>
              <p:cNvSpPr txBox="1"/>
              <p:nvPr/>
            </p:nvSpPr>
            <p:spPr>
              <a:xfrm>
                <a:off x="2644346" y="7030610"/>
                <a:ext cx="4365800" cy="19746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algn="l">
                  <a:buFont typeface="Symbol"/>
                  <a:tabLst>
                    <a:tab pos="685800" algn="l"/>
                  </a:tabLst>
                  <a:defRPr sz="2500" b="0"/>
                </a:lvl1pPr>
              </a:lstStyle>
              <a:p>
                <a:pPr algn="ctr">
                  <a:tabLst/>
                </a:pPr>
                <a:r>
                  <a:rPr lang="en-IN" sz="3100" b="1" dirty="0" smtClean="0"/>
                  <a:t>Customer Experience Strategy</a:t>
                </a:r>
              </a:p>
            </p:txBody>
          </p:sp>
          <p:sp>
            <p:nvSpPr>
              <p:cNvPr id="45" name="Hear Senior industry leaders discuss their programs and business challenges"/>
              <p:cNvSpPr txBox="1"/>
              <p:nvPr/>
            </p:nvSpPr>
            <p:spPr>
              <a:xfrm>
                <a:off x="5115486" y="-2029062"/>
                <a:ext cx="4490631" cy="1283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algn="l">
                  <a:buFont typeface="Symbol"/>
                  <a:tabLst>
                    <a:tab pos="685800" algn="l"/>
                  </a:tabLst>
                  <a:defRPr sz="2500" b="0"/>
                </a:lvl1pPr>
              </a:lstStyle>
              <a:p>
                <a:pPr algn="ctr">
                  <a:tabLst/>
                </a:pPr>
                <a:r>
                  <a:rPr lang="en-IN" sz="3100" b="1" dirty="0" smtClean="0"/>
                  <a:t>Digital Transformation</a:t>
                </a:r>
                <a:endParaRPr lang="en-US" sz="3100" b="1" dirty="0"/>
              </a:p>
            </p:txBody>
          </p:sp>
          <p:sp>
            <p:nvSpPr>
              <p:cNvPr id="46" name="Opportunity to Network, discuss challenges, and share ideas"/>
              <p:cNvSpPr txBox="1"/>
              <p:nvPr/>
            </p:nvSpPr>
            <p:spPr>
              <a:xfrm>
                <a:off x="8550238" y="7196417"/>
                <a:ext cx="3757339" cy="1455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algn="l">
                  <a:buFont typeface="Symbol"/>
                  <a:tabLst>
                    <a:tab pos="685800" algn="l"/>
                  </a:tabLst>
                  <a:defRPr sz="2500" b="0"/>
                </a:lvl1pPr>
              </a:lstStyle>
              <a:p>
                <a:pPr lvl="0" algn="ctr">
                  <a:tabLst/>
                </a:pPr>
                <a:r>
                  <a:rPr lang="en-IN" sz="3100" b="1" dirty="0" smtClean="0"/>
                  <a:t>DR and BCP</a:t>
                </a:r>
              </a:p>
              <a:p>
                <a:endParaRPr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950262" y="5018480"/>
              <a:ext cx="36576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Cloud</a:t>
              </a:r>
              <a:br>
                <a:rPr lang="en-US" dirty="0" smtClean="0"/>
              </a:br>
              <a:r>
                <a:rPr lang="en-US" dirty="0" smtClean="0"/>
                <a:t>Computing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236635" y="10121435"/>
              <a:ext cx="3752193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Cyber Security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806664" y="5440336"/>
              <a:ext cx="249555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AI &amp; Automation</a:t>
              </a:r>
              <a:endParaRPr lang="en-IN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7999" y="7179378"/>
              <a:ext cx="90837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82887" y="6064920"/>
              <a:ext cx="90837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2</a:t>
              </a:r>
              <a:endParaRPr lang="en-US" sz="1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99096" y="6985315"/>
              <a:ext cx="90837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3</a:t>
              </a:r>
              <a:endParaRPr lang="en-US" sz="1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206730" y="6155051"/>
              <a:ext cx="90837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4</a:t>
              </a:r>
              <a:endParaRPr lang="en-US" sz="1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336259" y="6985315"/>
              <a:ext cx="90837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5</a:t>
              </a:r>
              <a:endParaRPr lang="en-US" sz="1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458157" y="7786267"/>
              <a:ext cx="90837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6</a:t>
              </a:r>
              <a:endParaRPr lang="en-US" sz="1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493045" y="6769262"/>
              <a:ext cx="90837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7</a:t>
              </a:r>
              <a:endParaRPr lang="en-US" sz="1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569541" y="7738864"/>
              <a:ext cx="90837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8</a:t>
              </a:r>
              <a:endParaRPr lang="en-US" sz="1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93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6" y="0"/>
            <a:ext cx="24384000" cy="13716000"/>
          </a:xfrm>
          <a:prstGeom prst="rect">
            <a:avLst/>
          </a:prstGeom>
        </p:spPr>
      </p:pic>
      <p:sp>
        <p:nvSpPr>
          <p:cNvPr id="23" name="object 37"/>
          <p:cNvSpPr/>
          <p:nvPr/>
        </p:nvSpPr>
        <p:spPr>
          <a:xfrm>
            <a:off x="14234347" y="178670"/>
            <a:ext cx="1373515" cy="823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939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" name="object 7"/>
          <p:cNvSpPr/>
          <p:nvPr/>
        </p:nvSpPr>
        <p:spPr>
          <a:xfrm>
            <a:off x="14289034" y="954601"/>
            <a:ext cx="6679104" cy="1305116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1480457" y="2259717"/>
            <a:ext cx="22054457" cy="9518626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" y="590428"/>
            <a:ext cx="1936392" cy="1366504"/>
          </a:xfrm>
          <a:prstGeom prst="rect">
            <a:avLst/>
          </a:prstGeom>
        </p:spPr>
      </p:pic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8558813" y="4442116"/>
            <a:ext cx="102657" cy="6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63478"/>
              </p:ext>
            </p:extLst>
          </p:nvPr>
        </p:nvGraphicFramePr>
        <p:xfrm>
          <a:off x="3937905" y="5990550"/>
          <a:ext cx="16222126" cy="5083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0126">
                  <a:extLst>
                    <a:ext uri="{9D8B030D-6E8A-4147-A177-3AD203B41FA5}">
                      <a16:colId xmlns:a16="http://schemas.microsoft.com/office/drawing/2014/main" val="18392108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637901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10065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8619536"/>
                    </a:ext>
                  </a:extLst>
                </a:gridCol>
              </a:tblGrid>
              <a:tr h="243133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20+</a:t>
                      </a: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 </a:t>
                      </a:r>
                    </a:p>
                    <a:p>
                      <a:r>
                        <a:rPr lang="en-US" sz="4400" b="1" kern="1200" dirty="0" smtClean="0">
                          <a:solidFill>
                            <a:srgbClr val="EA731A"/>
                          </a:solidFill>
                          <a:latin typeface="+mn-lt"/>
                          <a:ea typeface="+mn-ea"/>
                          <a:cs typeface="+mn-cs"/>
                        </a:rPr>
                        <a:t>Knowledge Sessions</a:t>
                      </a:r>
                      <a:r>
                        <a:rPr lang="en-US" sz="4400" b="1" kern="1200" baseline="0" dirty="0" smtClean="0">
                          <a:solidFill>
                            <a:srgbClr val="EA731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 500</a:t>
                      </a: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 +</a:t>
                      </a:r>
                      <a:b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</a:b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 CIO &amp; ITDM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5000 + Attendees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 08+ Hours of Networking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20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The summit will consist of interesting panel discussions, insightful</a:t>
                      </a:r>
                      <a:r>
                        <a:rPr lang="en-US" sz="2400" b="0" baseline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 keynotes, </a:t>
                      </a:r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exclusive fireside chats, business chats, CXO master classes and engaging industry presentations.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Industry's thought leaders, decision makers and solution providers will gather virtually to discuss the latest trends, innovations, transformation stories and technologies.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Congregation of industry's top-level executives and senior executives for knowledge sharing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.</a:t>
                      </a:r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177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Networking opportunity for solution and service providers with industry's top decision makers via digital experience</a:t>
                      </a:r>
                      <a:r>
                        <a:rPr lang="en-US" sz="2400" b="0" baseline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 zone</a:t>
                      </a:r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, public chat,</a:t>
                      </a:r>
                      <a:r>
                        <a:rPr lang="en-US" sz="2400" b="0" baseline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private</a:t>
                      </a:r>
                      <a:r>
                        <a:rPr lang="en-US" sz="2400" b="0" baseline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chats and roundtable discussions.</a:t>
                      </a:r>
                    </a:p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8814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89974" y="4074724"/>
            <a:ext cx="5444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SUMMIT HIGHLIGHTS</a:t>
            </a:r>
            <a:r>
              <a:rPr lang="en-IN" sz="4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/>
          </a:p>
        </p:txBody>
      </p:sp>
      <p:sp>
        <p:nvSpPr>
          <p:cNvPr id="30" name="Event Overview"/>
          <p:cNvSpPr txBox="1"/>
          <p:nvPr/>
        </p:nvSpPr>
        <p:spPr>
          <a:xfrm>
            <a:off x="14812639" y="1271199"/>
            <a:ext cx="4610235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500" b="0">
                <a:solidFill>
                  <a:srgbClr val="FFFFFF"/>
                </a:solidFill>
              </a:defRPr>
            </a:lvl1pPr>
          </a:lstStyle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Summit Highlights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278" y="2726660"/>
            <a:ext cx="4311629" cy="27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91"/>
            <a:ext cx="24384000" cy="13716000"/>
          </a:xfrm>
          <a:prstGeom prst="rect">
            <a:avLst/>
          </a:prstGeom>
        </p:spPr>
      </p:pic>
      <p:sp>
        <p:nvSpPr>
          <p:cNvPr id="29" name="object 37"/>
          <p:cNvSpPr/>
          <p:nvPr/>
        </p:nvSpPr>
        <p:spPr>
          <a:xfrm>
            <a:off x="14234347" y="178670"/>
            <a:ext cx="1373515" cy="823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939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" name="object 7"/>
          <p:cNvSpPr/>
          <p:nvPr/>
        </p:nvSpPr>
        <p:spPr>
          <a:xfrm>
            <a:off x="14289034" y="954601"/>
            <a:ext cx="6679104" cy="1305116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1616932" y="2277357"/>
            <a:ext cx="22054457" cy="9518626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Event Overview"/>
          <p:cNvSpPr txBox="1"/>
          <p:nvPr/>
        </p:nvSpPr>
        <p:spPr>
          <a:xfrm>
            <a:off x="15101585" y="1138763"/>
            <a:ext cx="4180630" cy="7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500" b="0">
                <a:solidFill>
                  <a:srgbClr val="FFFFFF"/>
                </a:solidFill>
              </a:defRPr>
            </a:lvl1pPr>
          </a:lstStyle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Attendee Profile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Title Sponsor…"/>
          <p:cNvSpPr txBox="1"/>
          <p:nvPr/>
        </p:nvSpPr>
        <p:spPr>
          <a:xfrm>
            <a:off x="18558813" y="4442116"/>
            <a:ext cx="102657" cy="6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70" y="2396293"/>
            <a:ext cx="15107432" cy="9375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" y="590428"/>
            <a:ext cx="1936392" cy="1366504"/>
          </a:xfrm>
          <a:prstGeom prst="rect">
            <a:avLst/>
          </a:prstGeom>
        </p:spPr>
      </p:pic>
      <p:pic>
        <p:nvPicPr>
          <p:cNvPr id="24" name="Picture 7" descr="Picture 7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619" y="2726659"/>
            <a:ext cx="5082057" cy="32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70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6" y="31791"/>
            <a:ext cx="24384000" cy="137160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480457" y="2313279"/>
            <a:ext cx="22054457" cy="9518626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ject 37"/>
          <p:cNvSpPr/>
          <p:nvPr/>
        </p:nvSpPr>
        <p:spPr>
          <a:xfrm>
            <a:off x="14234347" y="178670"/>
            <a:ext cx="1373515" cy="823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939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" name="object 7"/>
          <p:cNvSpPr/>
          <p:nvPr/>
        </p:nvSpPr>
        <p:spPr>
          <a:xfrm>
            <a:off x="14289034" y="954601"/>
            <a:ext cx="6679104" cy="1305116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" y="590428"/>
            <a:ext cx="1936392" cy="1366504"/>
          </a:xfrm>
          <a:prstGeom prst="rect">
            <a:avLst/>
          </a:prstGeom>
        </p:spPr>
      </p:pic>
      <p:sp>
        <p:nvSpPr>
          <p:cNvPr id="181" name="Event Overview"/>
          <p:cNvSpPr txBox="1"/>
          <p:nvPr/>
        </p:nvSpPr>
        <p:spPr>
          <a:xfrm>
            <a:off x="15644998" y="1073450"/>
            <a:ext cx="3093795" cy="7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500" b="0">
                <a:solidFill>
                  <a:srgbClr val="FFFFFF"/>
                </a:solidFill>
              </a:defRPr>
            </a:lvl1pPr>
          </a:lstStyle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Partner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2303775" y="2771962"/>
            <a:ext cx="17529789" cy="9956568"/>
          </a:xfrm>
          <a:prstGeom prst="rect">
            <a:avLst/>
          </a:prstGeom>
        </p:spPr>
        <p:txBody>
          <a:bodyPr wrap="square" lIns="91438" tIns="45718" rIns="91438" bIns="45718" numCol="1" anchor="ctr">
            <a:spAutoFit/>
          </a:bodyPr>
          <a:lstStyle/>
          <a:p>
            <a:pPr lvl="0" algn="l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Deliverables: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Status as ‘Presenting Partner’ (Exclusive)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20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Speaking Slot to address the entire audience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One seat on the relevant  panel  discussion of 45-60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endParaRPr lang="en-IN" sz="3600" b="0" dirty="0" smtClean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e-Stall space to showcase your brand to all the attendees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EDM to 67,000+ </a:t>
            </a: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ITDM (CIO, CTO, CISO, CMO, CSO, CDO etc)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1 Month (300x250) MPU advertisement on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CXOtv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 Website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Complete database of all the attendees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Brand presence in all event-related communications</a:t>
            </a:r>
          </a:p>
          <a:p>
            <a:pPr marL="571487" lvl="0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Brand presence at the virtual Venue [backdrop, tent cards, and all other brandings]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Brand presence [Logo] in the delegate kit, agenda and other communications</a:t>
            </a:r>
            <a:endParaRPr lang="en-IN" sz="3600" b="0" dirty="0" smtClean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lvl="0"/>
            <a:endParaRPr lang="en-US" sz="5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5983103" y="5944669"/>
            <a:ext cx="3290966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Title Sponsor</a:t>
            </a:r>
          </a:p>
          <a:p>
            <a:pPr>
              <a:lnSpc>
                <a:spcPct val="110000"/>
              </a:lnSpc>
              <a:defRPr sz="3400">
                <a:solidFill>
                  <a:srgbClr val="30C84F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20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Lacs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278" y="2726660"/>
            <a:ext cx="4311629" cy="27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75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6" y="53562"/>
            <a:ext cx="24384000" cy="13716000"/>
          </a:xfrm>
          <a:prstGeom prst="rect">
            <a:avLst/>
          </a:prstGeom>
        </p:spPr>
      </p:pic>
      <p:sp>
        <p:nvSpPr>
          <p:cNvPr id="29" name="object 37"/>
          <p:cNvSpPr/>
          <p:nvPr/>
        </p:nvSpPr>
        <p:spPr>
          <a:xfrm>
            <a:off x="14234347" y="178670"/>
            <a:ext cx="1373515" cy="823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939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" name="object 7"/>
          <p:cNvSpPr/>
          <p:nvPr/>
        </p:nvSpPr>
        <p:spPr>
          <a:xfrm>
            <a:off x="14289034" y="954601"/>
            <a:ext cx="6679104" cy="1305116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1480457" y="2313279"/>
            <a:ext cx="22054457" cy="9518626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Event Overview"/>
          <p:cNvSpPr txBox="1"/>
          <p:nvPr/>
        </p:nvSpPr>
        <p:spPr>
          <a:xfrm>
            <a:off x="15644998" y="1326335"/>
            <a:ext cx="3164327" cy="7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500" b="0">
                <a:solidFill>
                  <a:srgbClr val="FFFFFF"/>
                </a:solidFill>
              </a:defRPr>
            </a:lvl1pPr>
          </a:lstStyle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Gold Partner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2419919" y="3025311"/>
            <a:ext cx="17529789" cy="8279185"/>
          </a:xfrm>
          <a:prstGeom prst="rect">
            <a:avLst/>
          </a:prstGeom>
        </p:spPr>
        <p:txBody>
          <a:bodyPr wrap="square" lIns="91438" tIns="45718" rIns="91438" bIns="45718" numCol="1" anchor="ctr">
            <a:spAutoFit/>
          </a:bodyPr>
          <a:lstStyle/>
          <a:p>
            <a:pPr lvl="0" algn="l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Deliverables: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Status as ‘Gold Partner’ (Max 2)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10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Speaking Slot to address the entire audience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One </a:t>
            </a: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seat on the relevant  panel  discussion of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45-60 </a:t>
            </a:r>
            <a:r>
              <a:rPr lang="en-IN" sz="3600" b="0" dirty="0" err="1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endParaRPr lang="en-IN" sz="3600" b="0" dirty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e-Stall </a:t>
            </a: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space to showcase your brand to all the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attendees</a:t>
            </a:r>
            <a:endParaRPr lang="en-IN" sz="3600" b="0" dirty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EDM to 67,000+  ITDM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(CIO, CTO, CISO, CMO, CSO, </a:t>
            </a: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CDO etc)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Complete </a:t>
            </a: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database of all the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attendees</a:t>
            </a:r>
            <a:endParaRPr lang="en-IN" sz="3600" b="0" dirty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Brand </a:t>
            </a: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presence in all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event-related communications</a:t>
            </a:r>
            <a:endParaRPr lang="en-IN" sz="3600" b="0" dirty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lvl="0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Brand </a:t>
            </a:r>
            <a:r>
              <a:rPr lang="en-US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presence at the Virtual Venue </a:t>
            </a: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[backdrop</a:t>
            </a:r>
            <a:r>
              <a:rPr lang="en-US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, tent cards, and </a:t>
            </a: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all other brandings]</a:t>
            </a:r>
            <a:endParaRPr lang="en-US" sz="3600" b="0" dirty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Brand presence [Logo] in the delegate kit, </a:t>
            </a: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agenda </a:t>
            </a:r>
            <a:r>
              <a:rPr lang="en-US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and other </a:t>
            </a: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communications</a:t>
            </a:r>
            <a:endParaRPr lang="en-IN" sz="3600" b="0" dirty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16" name="Title Sponsor…"/>
          <p:cNvSpPr txBox="1"/>
          <p:nvPr/>
        </p:nvSpPr>
        <p:spPr>
          <a:xfrm>
            <a:off x="17211131" y="5640186"/>
            <a:ext cx="3196388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Gold Partner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defRPr sz="3400">
                <a:solidFill>
                  <a:srgbClr val="30C84F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INR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15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Lacs</a:t>
            </a:r>
          </a:p>
        </p:txBody>
      </p:sp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" y="590428"/>
            <a:ext cx="1936392" cy="13665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278" y="2726660"/>
            <a:ext cx="4311629" cy="27789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6" y="31791"/>
            <a:ext cx="24384000" cy="13716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80457" y="2313279"/>
            <a:ext cx="22054457" cy="9518626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" y="590428"/>
            <a:ext cx="1936392" cy="1366504"/>
          </a:xfrm>
          <a:prstGeom prst="rect">
            <a:avLst/>
          </a:prstGeom>
        </p:spPr>
      </p:pic>
      <p:sp>
        <p:nvSpPr>
          <p:cNvPr id="27" name="object 37"/>
          <p:cNvSpPr/>
          <p:nvPr/>
        </p:nvSpPr>
        <p:spPr>
          <a:xfrm>
            <a:off x="14234347" y="178670"/>
            <a:ext cx="1373515" cy="823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939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object 7"/>
          <p:cNvSpPr/>
          <p:nvPr/>
        </p:nvSpPr>
        <p:spPr>
          <a:xfrm>
            <a:off x="14289034" y="954601"/>
            <a:ext cx="6679104" cy="1305116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Event Overview"/>
          <p:cNvSpPr txBox="1"/>
          <p:nvPr/>
        </p:nvSpPr>
        <p:spPr>
          <a:xfrm>
            <a:off x="15644998" y="1116992"/>
            <a:ext cx="4316885" cy="7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4500" b="0">
                <a:solidFill>
                  <a:srgbClr val="FFFFFF"/>
                </a:solidFill>
              </a:defRPr>
            </a:lvl1pPr>
          </a:lstStyle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Associate Partner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3154569" y="2554863"/>
            <a:ext cx="17529789" cy="8279185"/>
          </a:xfrm>
          <a:prstGeom prst="rect">
            <a:avLst/>
          </a:prstGeom>
        </p:spPr>
        <p:txBody>
          <a:bodyPr wrap="square" lIns="91438" tIns="45718" rIns="91438" bIns="45718" numCol="1" anchor="ctr">
            <a:spAutoFit/>
          </a:bodyPr>
          <a:lstStyle/>
          <a:p>
            <a:pPr lvl="0" algn="l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Deliverables: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Status as ‘Associate Partner’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Presentation of 7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One seat on the relevant  panel  discussion of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45-60 </a:t>
            </a:r>
            <a:r>
              <a:rPr lang="en-IN" sz="3600" b="0" dirty="0" err="1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endParaRPr lang="en-IN" sz="3600" b="0" dirty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e-Stall </a:t>
            </a: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space to showcase your brand to all the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attendees</a:t>
            </a:r>
            <a:endParaRPr lang="en-IN" sz="3600" b="0" dirty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EDM to 67,000+  ITDM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(CIO, CTO, CISO, CMO, CSO, </a:t>
            </a: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CDO etc)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Complete database of all the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attendees</a:t>
            </a:r>
            <a:endParaRPr lang="en-IN" sz="3600" b="0" dirty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Brand </a:t>
            </a: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presence in all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event-related communications</a:t>
            </a:r>
            <a:endParaRPr lang="en-IN" sz="3600" b="0" dirty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lvl="0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Brand </a:t>
            </a:r>
            <a:r>
              <a:rPr lang="en-US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presence at the </a:t>
            </a: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virtual </a:t>
            </a:r>
            <a:r>
              <a:rPr lang="en-US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Venue </a:t>
            </a: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[backdrop</a:t>
            </a:r>
            <a:r>
              <a:rPr lang="en-US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, tent cards, and </a:t>
            </a: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all other brandings]</a:t>
            </a:r>
            <a:endParaRPr lang="en-US" sz="3600" b="0" dirty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Brand presence [Logo] in the delegate kit, </a:t>
            </a: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agenda </a:t>
            </a:r>
            <a:r>
              <a:rPr lang="en-US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and other </a:t>
            </a: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communications</a:t>
            </a:r>
            <a:endParaRPr lang="en-IN" sz="3600" b="0" dirty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16" name="Title Sponsor…"/>
          <p:cNvSpPr txBox="1"/>
          <p:nvPr/>
        </p:nvSpPr>
        <p:spPr>
          <a:xfrm>
            <a:off x="15587288" y="6679141"/>
            <a:ext cx="4432304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Associate Partner 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defRPr sz="3400">
                <a:solidFill>
                  <a:srgbClr val="30C84F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INR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12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Lacs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" name="Picture 7" descr="Picture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278" y="2726660"/>
            <a:ext cx="4311629" cy="27789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507</Words>
  <Application>Microsoft Office PowerPoint</Application>
  <PresentationFormat>Custom</PresentationFormat>
  <Paragraphs>103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Georgia</vt:lpstr>
      <vt:lpstr>Helvetica Light</vt:lpstr>
      <vt:lpstr>Helvetica Neue</vt:lpstr>
      <vt:lpstr>Helvetica Neue Light</vt:lpstr>
      <vt:lpstr>Helvetica Neue Medium</vt:lpstr>
      <vt:lpstr>Open Sans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110</cp:revision>
  <dcterms:modified xsi:type="dcterms:W3CDTF">2021-05-10T13:40:46Z</dcterms:modified>
</cp:coreProperties>
</file>