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11"/>
  </p:notesMasterIdLst>
  <p:sldIdLst>
    <p:sldId id="263" r:id="rId2"/>
    <p:sldId id="257" r:id="rId3"/>
    <p:sldId id="273" r:id="rId4"/>
    <p:sldId id="275" r:id="rId5"/>
    <p:sldId id="276" r:id="rId6"/>
    <p:sldId id="277" r:id="rId7"/>
    <p:sldId id="269" r:id="rId8"/>
    <p:sldId id="270" r:id="rId9"/>
    <p:sldId id="268" r:id="rId10"/>
  </p:sldIdLst>
  <p:sldSz cx="24384000" cy="13716000"/>
  <p:notesSz cx="6858000" cy="9144000"/>
  <p:defaultTextStyle>
    <a:defPPr marL="0" marR="0" indent="0" algn="l" defTabSz="9143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9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9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8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8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97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57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16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76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3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19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4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9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9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8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8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7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7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6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6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92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8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04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41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5/3/2022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5/3/2022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dosummit.cxotv.new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gital_transformation-1.jpg"/>
          <p:cNvPicPr>
            <a:picLocks noChangeAspect="1"/>
          </p:cNvPicPr>
          <p:nvPr/>
        </p:nvPicPr>
        <p:blipFill>
          <a:blip r:embed="rId2"/>
          <a:srcRect t="8238" b="759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25526" y="-67412"/>
            <a:ext cx="11308557" cy="13716000"/>
            <a:chOff x="6069289" y="0"/>
            <a:chExt cx="11308557" cy="13716000"/>
          </a:xfrm>
        </p:grpSpPr>
        <p:sp>
          <p:nvSpPr>
            <p:cNvPr id="166" name="object 37"/>
            <p:cNvSpPr/>
            <p:nvPr/>
          </p:nvSpPr>
          <p:spPr>
            <a:xfrm>
              <a:off x="7640908" y="3322787"/>
              <a:ext cx="984325" cy="49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CC50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7" name="blue-gradient-wallpaper-397-446-hd-wallpapers.jpg" descr="blue-gradient-wallpaper-397-446-hd-wallpaper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114" r="29508"/>
            <a:stretch>
              <a:fillRect/>
            </a:stretch>
          </p:blipFill>
          <p:spPr>
            <a:xfrm>
              <a:off x="6069289" y="0"/>
              <a:ext cx="11308557" cy="137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1" y="0"/>
                  </a:moveTo>
                  <a:lnTo>
                    <a:pt x="6351" y="29"/>
                  </a:lnTo>
                  <a:lnTo>
                    <a:pt x="0" y="21600"/>
                  </a:lnTo>
                  <a:lnTo>
                    <a:pt x="15524" y="21600"/>
                  </a:lnTo>
                  <a:lnTo>
                    <a:pt x="15524" y="21558"/>
                  </a:lnTo>
                  <a:lnTo>
                    <a:pt x="21600" y="0"/>
                  </a:lnTo>
                  <a:lnTo>
                    <a:pt x="63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69" name="object 4"/>
            <p:cNvSpPr/>
            <p:nvPr/>
          </p:nvSpPr>
          <p:spPr>
            <a:xfrm>
              <a:off x="6873765" y="3815254"/>
              <a:ext cx="9821917" cy="54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49" y="0"/>
                  </a:lnTo>
                  <a:lnTo>
                    <a:pt x="0" y="21600"/>
                  </a:lnTo>
                  <a:lnTo>
                    <a:pt x="198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8" name="Picture 7" descr="Picture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62713" y="1596037"/>
              <a:ext cx="3330667" cy="9785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object 38"/>
            <p:cNvSpPr/>
            <p:nvPr/>
          </p:nvSpPr>
          <p:spPr>
            <a:xfrm>
              <a:off x="15119131" y="9301642"/>
              <a:ext cx="754204" cy="56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2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CC50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object 39"/>
            <p:cNvSpPr txBox="1"/>
            <p:nvPr/>
          </p:nvSpPr>
          <p:spPr>
            <a:xfrm>
              <a:off x="8133070" y="8657593"/>
              <a:ext cx="6936115" cy="8443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/>
            <a:lstStyle/>
            <a:p>
              <a:pPr defTabSz="914380">
                <a:spcBef>
                  <a:spcPts val="100"/>
                </a:spcBef>
                <a:defRPr sz="2800" spc="-1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75" name="brought to you by &gt;&gt;&gt;"/>
            <p:cNvSpPr txBox="1"/>
            <p:nvPr/>
          </p:nvSpPr>
          <p:spPr>
            <a:xfrm>
              <a:off x="11140216" y="768583"/>
              <a:ext cx="2828035" cy="502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799" tIns="50799" rIns="50799" bIns="50799" anchor="ctr">
              <a:spAutoFit/>
            </a:bodyPr>
            <a:lstStyle>
              <a:lvl1pPr algn="l">
                <a:defRPr sz="26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itchFamily="34" charset="0"/>
                </a:rPr>
                <a:t>Organised by</a:t>
              </a:r>
              <a:endParaRPr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3" name="brought to you by &gt;&gt;&gt;"/>
          <p:cNvSpPr txBox="1"/>
          <p:nvPr/>
        </p:nvSpPr>
        <p:spPr>
          <a:xfrm>
            <a:off x="823947" y="389514"/>
            <a:ext cx="1785743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Powered by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69" y="937544"/>
            <a:ext cx="2999387" cy="19153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92576" y="10863072"/>
            <a:ext cx="4594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Sponsorship Dossier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3732" y="8629228"/>
            <a:ext cx="6752169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"/>
              </a:rPr>
              <a:t>10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Lato"/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"/>
              </a:rPr>
              <a:t> June 2022 |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"/>
              </a:rPr>
              <a:t>Radisson Mumbai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45" y="3797793"/>
            <a:ext cx="6896629" cy="4742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1642016" y="-126124"/>
            <a:ext cx="12389971" cy="2462200"/>
            <a:chOff x="11025828" y="-110288"/>
            <a:chExt cx="11289298" cy="2153069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1025828" y="701594"/>
              <a:ext cx="11289298" cy="13411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sz="480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Theme : </a:t>
              </a:r>
              <a:r>
                <a:rPr lang="en-US" sz="4800" dirty="0" smtClean="0">
                  <a:solidFill>
                    <a:schemeClr val="bg1"/>
                  </a:solidFill>
                  <a:latin typeface="Lato"/>
                </a:rPr>
                <a:t>From Edge to Cloud </a:t>
              </a:r>
              <a:endParaRPr lang="en-US" sz="4800" dirty="0">
                <a:solidFill>
                  <a:schemeClr val="bg1"/>
                </a:solidFill>
                <a:latin typeface="Lato"/>
              </a:endParaRPr>
            </a:p>
            <a:p>
              <a:endPara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13184" y="1934709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67" y="1889079"/>
            <a:ext cx="3340566" cy="2245576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34592" y="12521808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2754752" y="2270231"/>
            <a:ext cx="16118770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endParaRPr lang="en-IN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Result-Oriented CIO Event 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An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invitation-only platform for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CXO’s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Customer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Digital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r>
              <a:rPr lang="en-IN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irresistible?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</a:t>
            </a: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IN" sz="3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IN" sz="3200" b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200+ </a:t>
            </a:r>
            <a:r>
              <a:rPr lang="en-IN" sz="32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 IT Decision-makers </a:t>
            </a: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influencers 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Congregation of CXOs who have led technological innovations and transformation initiatives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for client testimony for IT Vendors/OEMs to help them drive customer experience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Knowledge-sharing platform for industry leaders and peers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position customer case study for Innovation Awards and Hall of Fame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25" y="2671598"/>
            <a:ext cx="6896629" cy="4742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178063" y="729265"/>
              <a:ext cx="3809240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Attendee Profile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2" y="1687200"/>
            <a:ext cx="14659017" cy="9097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59" y="1687200"/>
            <a:ext cx="6896629" cy="47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914786" y="619554"/>
              <a:ext cx="420068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Summit Highlights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726873" y="1385938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66919"/>
              </p:ext>
            </p:extLst>
          </p:nvPr>
        </p:nvGraphicFramePr>
        <p:xfrm>
          <a:off x="2880776" y="5705856"/>
          <a:ext cx="16256000" cy="508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92108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37901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10065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8619536"/>
                    </a:ext>
                  </a:extLst>
                </a:gridCol>
              </a:tblGrid>
              <a:tr h="243133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7+</a:t>
                      </a:r>
                      <a:endParaRPr lang="en-US" b="1" baseline="0" dirty="0" smtClean="0">
                        <a:solidFill>
                          <a:srgbClr val="EA731A"/>
                        </a:solidFill>
                      </a:endParaRPr>
                    </a:p>
                    <a:p>
                      <a:r>
                        <a:rPr lang="en-US" sz="4400" b="1" kern="120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Knowledge Session</a:t>
                      </a:r>
                      <a:r>
                        <a:rPr lang="en-US" sz="4400" b="1" kern="1200" baseline="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150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+</a:t>
                      </a:r>
                      <a:b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CIO &amp; ITDM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200 + Attendee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07+ Hours of Networking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0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/>
                      </a:r>
                      <a:b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The summit will consist of interesting web panel discussions, exclusive live fireside chats and engaging digital industry presentations.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Industry's thought leaders, decision makers and solution providers will gather virtually to discuss the latest trends, innovations and technologies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Congregation of industry's top-level executives and senior officials for knowledge </a:t>
                      </a:r>
                      <a:r>
                        <a:rPr lang="en-US" sz="2400" b="0" dirty="0" err="1" smtClean="0">
                          <a:solidFill>
                            <a:srgbClr val="333333"/>
                          </a:solidFill>
                          <a:latin typeface="+mj-lt"/>
                        </a:rPr>
                        <a:t>sharing</a:t>
                      </a:r>
                      <a:r>
                        <a:rPr lang="en-US" sz="240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s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17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Networking opportunity for solution and service providers with industry's top decision makers via digital exhibition, public live chats and private one-on-one chats.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8814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89974" y="3508678"/>
            <a:ext cx="5444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 HIGHLIGHTS</a:t>
            </a:r>
            <a:r>
              <a:rPr lang="en-IN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80" y="1459171"/>
            <a:ext cx="6138074" cy="42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914786" y="619554"/>
              <a:ext cx="420068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Summit Highlights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726873" y="1385938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Why should you attend?"/>
          <p:cNvSpPr txBox="1"/>
          <p:nvPr/>
        </p:nvSpPr>
        <p:spPr>
          <a:xfrm>
            <a:off x="3157832" y="1689880"/>
            <a:ext cx="73577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Why should you attend?</a:t>
            </a:r>
          </a:p>
        </p:txBody>
      </p:sp>
      <p:grpSp>
        <p:nvGrpSpPr>
          <p:cNvPr id="40" name="Group"/>
          <p:cNvGrpSpPr/>
          <p:nvPr/>
        </p:nvGrpSpPr>
        <p:grpSpPr>
          <a:xfrm>
            <a:off x="3413197" y="3116300"/>
            <a:ext cx="15145616" cy="8838910"/>
            <a:chOff x="0" y="0"/>
            <a:chExt cx="18986988" cy="11186618"/>
          </a:xfrm>
        </p:grpSpPr>
        <p:sp>
          <p:nvSpPr>
            <p:cNvPr id="41" name="Hear ideas from Expert speakers to identify the challenges, create a digital strategy and incubate solutions"/>
            <p:cNvSpPr txBox="1"/>
            <p:nvPr/>
          </p:nvSpPr>
          <p:spPr>
            <a:xfrm>
              <a:off x="0" y="9524956"/>
              <a:ext cx="5042977" cy="16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t>Hear ideas from Expert speakers to identify the challenges, create a digital strategy and incubate solutions</a:t>
              </a:r>
            </a:p>
          </p:txBody>
        </p:sp>
        <p:pic>
          <p:nvPicPr>
            <p:cNvPr id="42" name="abs,png.png" descr="abs,png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91327" y="1451857"/>
              <a:ext cx="15429399" cy="7891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Attend exclusive interactive sessions with opportunities to interface with industry leaders"/>
            <p:cNvSpPr txBox="1"/>
            <p:nvPr/>
          </p:nvSpPr>
          <p:spPr>
            <a:xfrm>
              <a:off x="3618043" y="0"/>
              <a:ext cx="4490631" cy="127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Attend exclusive interactive sessions with opportunities to interface with industry leaders</a:t>
              </a:r>
            </a:p>
          </p:txBody>
        </p:sp>
        <p:sp>
          <p:nvSpPr>
            <p:cNvPr id="44" name="Expand your knowledge, as Pioneers, Gurus, Experts and solution providers share their latest research and findings"/>
            <p:cNvSpPr txBox="1"/>
            <p:nvPr/>
          </p:nvSpPr>
          <p:spPr>
            <a:xfrm>
              <a:off x="6336514" y="9524956"/>
              <a:ext cx="5678469" cy="16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t>Expand your knowledge, as Pioneers, Gurus, Experts and solution providers share their latest research and findings</a:t>
              </a:r>
            </a:p>
          </p:txBody>
        </p:sp>
        <p:sp>
          <p:nvSpPr>
            <p:cNvPr id="45" name="Hear Senior industry leaders discuss their programs and business challenges"/>
            <p:cNvSpPr txBox="1"/>
            <p:nvPr/>
          </p:nvSpPr>
          <p:spPr>
            <a:xfrm>
              <a:off x="9935234" y="0"/>
              <a:ext cx="4490631" cy="127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Hear Senior industry leaders discuss their programs and business challenges</a:t>
              </a:r>
            </a:p>
          </p:txBody>
        </p:sp>
        <p:sp>
          <p:nvSpPr>
            <p:cNvPr id="46" name="Opportunity to Network, discuss challenges, and share ideas"/>
            <p:cNvSpPr txBox="1"/>
            <p:nvPr/>
          </p:nvSpPr>
          <p:spPr>
            <a:xfrm>
              <a:off x="13308520" y="9524956"/>
              <a:ext cx="5678469" cy="878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Opportunity to Network, discuss challenges, and share ideas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80" y="1459171"/>
            <a:ext cx="6138074" cy="42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2818955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Title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23038" y="2559469"/>
            <a:ext cx="17529789" cy="9125571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“Presenting Partner” (Exclusive)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Keynote Slot to address all the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One seat on the relevant  panel  discussion of 45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EDM to 43,000+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ITDM ( CIO , CTO , CISO , CMO , CSO , CDO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 Month (300x250) MPU advertisement on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CXOtv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 Website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Complete 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lvl="0"/>
            <a:endParaRPr lang="en-US" sz="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6891507" y="5417369"/>
            <a:ext cx="3290966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Title Sponsor</a:t>
            </a: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15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85" y="1765582"/>
            <a:ext cx="4792742" cy="32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288322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Gold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23038" y="2567164"/>
            <a:ext cx="17529789" cy="8279185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“Gold Partner” (Max 2)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8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all the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EDM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to 67,000+  ITDM ( CIO , CTO , CISO , CMO , CSO , CDO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Complete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6907830" y="4919953"/>
            <a:ext cx="3196388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Gold Partner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12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85" y="1709349"/>
            <a:ext cx="4792742" cy="3295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393339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Associate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60491" y="1569359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54569" y="2366789"/>
            <a:ext cx="17529789" cy="8279185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“Association Partner”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Presentation of 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EDM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to </a:t>
            </a: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ITDM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( CIO , CTO , CISO , CMO , CSO , CDO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Complete 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5777024" y="4863500"/>
            <a:ext cx="4432304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Associate Partner 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9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2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85" y="1765582"/>
            <a:ext cx="4792742" cy="3295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510" y="11842878"/>
            <a:ext cx="2596056" cy="1494749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0" y="5770180"/>
            <a:ext cx="22260910" cy="734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u="sng"/>
          </a:p>
        </p:txBody>
      </p:sp>
      <p:sp>
        <p:nvSpPr>
          <p:cNvPr id="15" name="Phone: 91-011-26237405  |  91-011-41625763  |  91-011-41620042"/>
          <p:cNvSpPr txBox="1"/>
          <p:nvPr/>
        </p:nvSpPr>
        <p:spPr>
          <a:xfrm>
            <a:off x="4512031" y="13198246"/>
            <a:ext cx="12900517" cy="36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370A Techplus Media House Sant Nagar East of Kailash New Delhi -110065 India"/>
          <p:cNvSpPr txBox="1"/>
          <p:nvPr/>
        </p:nvSpPr>
        <p:spPr>
          <a:xfrm>
            <a:off x="10883351" y="12614211"/>
            <a:ext cx="102654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6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www.cdosummit.cxotv.news"/>
          <p:cNvSpPr/>
          <p:nvPr/>
        </p:nvSpPr>
        <p:spPr>
          <a:xfrm>
            <a:off x="9765792" y="5896522"/>
            <a:ext cx="12032663" cy="11664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  <a:hlinkClick r:id="rId5"/>
              </a:defRPr>
            </a:lvl1pPr>
          </a:lstStyle>
          <a:p>
            <a:pPr>
              <a:defRPr u="none"/>
            </a:pPr>
            <a:endParaRPr sz="4400" dirty="0">
              <a:solidFill>
                <a:schemeClr val="bg1"/>
              </a:solidFill>
              <a:hlinkClick r:id="rId5"/>
            </a:endParaRPr>
          </a:p>
        </p:txBody>
      </p:sp>
      <p:sp>
        <p:nvSpPr>
          <p:cNvPr id="20" name="Techplus Media Private Limited"/>
          <p:cNvSpPr txBox="1"/>
          <p:nvPr/>
        </p:nvSpPr>
        <p:spPr>
          <a:xfrm>
            <a:off x="5016529" y="12072144"/>
            <a:ext cx="12900517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00367E"/>
                </a:solidFill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08232" y="10215584"/>
            <a:ext cx="7167535" cy="210585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Agenda &amp; Timeline"/>
          <p:cNvSpPr txBox="1"/>
          <p:nvPr/>
        </p:nvSpPr>
        <p:spPr>
          <a:xfrm>
            <a:off x="8639504" y="2762244"/>
            <a:ext cx="7725103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9" tIns="50799" rIns="50799" bIns="50799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IN" sz="8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 YOU</a:t>
            </a:r>
            <a:endParaRPr sz="72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84" y="5896522"/>
            <a:ext cx="4792742" cy="3295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496</Words>
  <Application>Microsoft Office PowerPoint</Application>
  <PresentationFormat>Custom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Georgia</vt:lpstr>
      <vt:lpstr>Helvetica Light</vt:lpstr>
      <vt:lpstr>Helvetica Neue</vt:lpstr>
      <vt:lpstr>Helvetica Neue Light</vt:lpstr>
      <vt:lpstr>Helvetica Neue Medium</vt:lpstr>
      <vt:lpstr>Lato</vt:lpstr>
      <vt:lpstr>Open Sans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88</cp:revision>
  <dcterms:modified xsi:type="dcterms:W3CDTF">2022-05-03T14:56:40Z</dcterms:modified>
</cp:coreProperties>
</file>